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28"/>
  </p:notesMasterIdLst>
  <p:sldIdLst>
    <p:sldId id="272" r:id="rId3"/>
    <p:sldId id="273" r:id="rId4"/>
    <p:sldId id="274" r:id="rId5"/>
    <p:sldId id="282" r:id="rId6"/>
    <p:sldId id="283" r:id="rId7"/>
    <p:sldId id="276" r:id="rId8"/>
    <p:sldId id="281" r:id="rId9"/>
    <p:sldId id="284" r:id="rId10"/>
    <p:sldId id="285" r:id="rId11"/>
    <p:sldId id="286" r:id="rId12"/>
    <p:sldId id="275" r:id="rId13"/>
    <p:sldId id="288" r:id="rId14"/>
    <p:sldId id="287" r:id="rId15"/>
    <p:sldId id="289" r:id="rId16"/>
    <p:sldId id="277" r:id="rId17"/>
    <p:sldId id="291" r:id="rId18"/>
    <p:sldId id="292" r:id="rId19"/>
    <p:sldId id="293" r:id="rId20"/>
    <p:sldId id="294" r:id="rId21"/>
    <p:sldId id="295" r:id="rId22"/>
    <p:sldId id="296" r:id="rId23"/>
    <p:sldId id="278" r:id="rId24"/>
    <p:sldId id="290" r:id="rId25"/>
    <p:sldId id="280"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8" d="100"/>
          <a:sy n="68" d="100"/>
        </p:scale>
        <p:origin x="616" y="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12/14/2016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fld id="{021A1D30-C0A0-4124-A783-34D9F15FA0FE}" type="datetime1">
              <a:rPr lang="en-US" smtClean="0"/>
              <a:t>12/14/2016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cxnSp>
        <p:nvCxnSpPr>
          <p:cNvPr id="5" name="Straight Connector 4"/>
          <p:cNvCxnSpPr/>
          <p:nvPr/>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2D5871-AB0F-4B3D-8861-97E78CB7B47E}" type="datetime1">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418406-4C3F-4F3E-80BD-A22568EA37EB}" type="datetime1">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F28077-7188-48C5-8679-2287FAC952E9}" type="datetime1">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DCB740-6776-4EE9-99FD-96D592FA5A23}" type="datetime1">
              <a:rPr lang="en-US" smtClean="0"/>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5F6BD99-6FFD-46C5-B5E2-43A34BDA2566}" type="datetime1">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022678E-214C-4CF8-97C7-95015FB02960}" type="datetime1">
              <a:rPr lang="en-US" smtClean="0"/>
              <a:t>12/14/2016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5660E0-FA77-4473-A859-74127B089143}" type="datetime1">
              <a:rPr lang="en-US" smtClean="0"/>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t>12/14/2016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197C5C-1CD1-417D-A89C-14747F5222C7}" type="datetime1">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5" name="Date Placeholder 4"/>
          <p:cNvSpPr>
            <a:spLocks noGrp="1"/>
          </p:cNvSpPr>
          <p:nvPr>
            <p:ph type="dt" sz="half" idx="10"/>
          </p:nvPr>
        </p:nvSpPr>
        <p:spPr/>
        <p:txBody>
          <a:bodyPr/>
          <a:lstStyle/>
          <a:p>
            <a:fld id="{1359EFBB-CFA1-4AA8-9123-F0B52DBD84FE}" type="datetime1">
              <a:rPr lang="en-US" smtClean="0"/>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1"/>
                </a:solidFill>
              </a:defRPr>
            </a:lvl1pPr>
          </a:lstStyle>
          <a:p>
            <a:fld id="{61146459-E3C3-4969-9224-5ED50B492D17}" type="datetime1">
              <a:rPr lang="en-US" smtClean="0"/>
              <a:t>12/14/2016</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1"/>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1"/>
                </a:solidFill>
              </a:defRPr>
            </a:lvl1pPr>
          </a:lstStyle>
          <a:p>
            <a:fld id="{401CF334-2D5C-4859-84A6-CA7E6E43FAEB}" type="slidenum">
              <a:rPr lang="en-US" smtClean="0"/>
              <a:pPr/>
              <a:t>‹#›</a:t>
            </a:fld>
            <a:endParaRPr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1.m4a"/><Relationship Id="rId7" Type="http://schemas.openxmlformats.org/officeDocument/2006/relationships/image" Target="../media/image1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audio" Target="../media/media2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hyperlink" Target="http://streamhacker.com/2010/05/17/text-classification-sentiment-analysis-precision-recall/" TargetMode="External"/><Relationship Id="rId3" Type="http://schemas.openxmlformats.org/officeDocument/2006/relationships/hyperlink" Target="https://en.wikipedia.org/wiki/Natural_language_processing" TargetMode="External"/><Relationship Id="rId7" Type="http://schemas.openxmlformats.org/officeDocument/2006/relationships/hyperlink" Target="http://andybromberg.com/sentiment-analysis-python/" TargetMode="External"/><Relationship Id="rId2" Type="http://schemas.openxmlformats.org/officeDocument/2006/relationships/hyperlink" Target="https://en.wikipedia.org/wiki/Sentiment_analysis" TargetMode="External"/><Relationship Id="rId1" Type="http://schemas.openxmlformats.org/officeDocument/2006/relationships/slideLayout" Target="../slideLayouts/slideLayout2.xml"/><Relationship Id="rId6" Type="http://schemas.openxmlformats.org/officeDocument/2006/relationships/hyperlink" Target="http://www.laurentluce.com/posts/twitter-sentiment-analysis-using-python-and-nltk/" TargetMode="External"/><Relationship Id="rId5" Type="http://schemas.openxmlformats.org/officeDocument/2006/relationships/hyperlink" Target="http://www.nltk.org/book_1ed/" TargetMode="External"/><Relationship Id="rId4" Type="http://schemas.openxmlformats.org/officeDocument/2006/relationships/hyperlink" Target="http://help.sentiment140.com/for-students" TargetMode="External"/><Relationship Id="rId9" Type="http://schemas.openxmlformats.org/officeDocument/2006/relationships/hyperlink" Target="http://www.jatit.org/volumes/Vol58No1/8Vol58No1.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media" Target="../media/media7.m4a"/><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1200" y="4793385"/>
            <a:ext cx="10472928" cy="1752600"/>
          </a:xfrm>
        </p:spPr>
        <p:txBody>
          <a:bodyPr>
            <a:normAutofit/>
          </a:bodyPr>
          <a:lstStyle/>
          <a:p>
            <a:pPr algn="l"/>
            <a:r>
              <a:rPr lang="en-US" sz="1800" dirty="0"/>
              <a:t>Dean D’souza</a:t>
            </a:r>
          </a:p>
          <a:p>
            <a:pPr algn="l"/>
            <a:r>
              <a:rPr lang="en-US" sz="1800" dirty="0"/>
              <a:t>H.U. ID: 168424</a:t>
            </a:r>
          </a:p>
          <a:p>
            <a:pPr algn="l"/>
            <a:r>
              <a:rPr lang="en-US" sz="1800" dirty="0"/>
              <a:t>Lecturer: Majid </a:t>
            </a:r>
            <a:r>
              <a:rPr lang="en-US" sz="1800" dirty="0" err="1"/>
              <a:t>Shaalan</a:t>
            </a:r>
            <a:r>
              <a:rPr lang="en-US" sz="1800" dirty="0"/>
              <a:t>, PhD.</a:t>
            </a:r>
          </a:p>
          <a:p>
            <a:pPr algn="l"/>
            <a:r>
              <a:rPr lang="en-US" sz="1800" dirty="0"/>
              <a:t>Assistant-Lecturer: Raja </a:t>
            </a:r>
            <a:r>
              <a:rPr lang="en-US" sz="1800" dirty="0" err="1"/>
              <a:t>Shanmugavelan</a:t>
            </a:r>
            <a:endParaRPr lang="en-US" sz="1800" dirty="0"/>
          </a:p>
          <a:p>
            <a:endParaRPr lang="en-US" dirty="0"/>
          </a:p>
        </p:txBody>
      </p:sp>
      <p:sp>
        <p:nvSpPr>
          <p:cNvPr id="4" name="Title 3"/>
          <p:cNvSpPr>
            <a:spLocks noGrp="1"/>
          </p:cNvSpPr>
          <p:nvPr>
            <p:ph type="ctrTitle"/>
          </p:nvPr>
        </p:nvSpPr>
        <p:spPr/>
        <p:txBody>
          <a:bodyPr>
            <a:normAutofit fontScale="90000"/>
          </a:bodyPr>
          <a:lstStyle/>
          <a:p>
            <a:pPr algn="ctr"/>
            <a:r>
              <a:rPr lang="en-US" dirty="0"/>
              <a:t>Sentiment Analysis of Twitter Data</a:t>
            </a:r>
            <a:br>
              <a:rPr lang="en-US" dirty="0"/>
            </a:br>
            <a:r>
              <a:rPr lang="en-US" sz="2700" dirty="0"/>
              <a:t>CISC520-50 (FALL 2016):Data Engineering and Mining</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3213" y="558014"/>
            <a:ext cx="406400" cy="406400"/>
          </a:xfrm>
          <a:prstGeom prst="rect">
            <a:avLst/>
          </a:prstGeom>
        </p:spPr>
      </p:pic>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3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Exploration</a:t>
            </a:r>
          </a:p>
        </p:txBody>
      </p:sp>
      <p:sp>
        <p:nvSpPr>
          <p:cNvPr id="4" name="Content Placeholder 3"/>
          <p:cNvSpPr>
            <a:spLocks noGrp="1"/>
          </p:cNvSpPr>
          <p:nvPr>
            <p:ph idx="1"/>
          </p:nvPr>
        </p:nvSpPr>
        <p:spPr/>
        <p:txBody>
          <a:bodyPr/>
          <a:lstStyle/>
          <a:p>
            <a:r>
              <a:rPr lang="en-US" dirty="0"/>
              <a:t>Frequency Distribution of POS tags:</a:t>
            </a:r>
          </a:p>
          <a:p>
            <a:pPr lvl="1"/>
            <a:r>
              <a:rPr lang="en-US" dirty="0"/>
              <a:t>NN (Noun) - 7000</a:t>
            </a:r>
          </a:p>
          <a:p>
            <a:pPr lvl="1"/>
            <a:r>
              <a:rPr lang="en-US" dirty="0"/>
              <a:t>NNP (Proper Noun) – 6000</a:t>
            </a:r>
          </a:p>
          <a:p>
            <a:pPr lvl="1"/>
            <a:r>
              <a:rPr lang="en-US" dirty="0" err="1"/>
              <a:t>UserID</a:t>
            </a:r>
            <a:r>
              <a:rPr lang="en-US" dirty="0"/>
              <a:t> - 3000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552" y="1725106"/>
            <a:ext cx="5933448" cy="4450086"/>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00" y="869188"/>
            <a:ext cx="406400" cy="406400"/>
          </a:xfrm>
          <a:prstGeom prst="rect">
            <a:avLst/>
          </a:prstGeom>
        </p:spPr>
      </p:pic>
    </p:spTree>
    <p:extLst>
      <p:ext uri="{BB962C8B-B14F-4D97-AF65-F5344CB8AC3E}">
        <p14:creationId xmlns:p14="http://schemas.microsoft.com/office/powerpoint/2010/main" val="272881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9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Basic steps:</a:t>
            </a:r>
          </a:p>
          <a:p>
            <a:pPr lvl="1"/>
            <a:r>
              <a:rPr lang="en-US" dirty="0"/>
              <a:t>Extract features</a:t>
            </a:r>
          </a:p>
          <a:p>
            <a:pPr lvl="1"/>
            <a:r>
              <a:rPr lang="en-US" dirty="0"/>
              <a:t>Apply features to Training data</a:t>
            </a:r>
          </a:p>
          <a:p>
            <a:pPr lvl="1"/>
            <a:r>
              <a:rPr lang="en-US" dirty="0"/>
              <a:t>Train Classifier</a:t>
            </a:r>
          </a:p>
          <a:p>
            <a:pPr lvl="1"/>
            <a:r>
              <a:rPr lang="en-US" dirty="0"/>
              <a:t>Apply features to Testing data</a:t>
            </a:r>
          </a:p>
          <a:p>
            <a:pPr lvl="1"/>
            <a:r>
              <a:rPr lang="en-US" dirty="0"/>
              <a:t>Classify using Classifier</a:t>
            </a:r>
          </a:p>
        </p:txBody>
      </p:sp>
      <p:sp>
        <p:nvSpPr>
          <p:cNvPr id="3" name="Title 2"/>
          <p:cNvSpPr>
            <a:spLocks noGrp="1"/>
          </p:cNvSpPr>
          <p:nvPr>
            <p:ph type="title"/>
          </p:nvPr>
        </p:nvSpPr>
        <p:spPr/>
        <p:txBody>
          <a:bodyPr/>
          <a:lstStyle/>
          <a:p>
            <a:r>
              <a:rPr lang="en-US" dirty="0"/>
              <a:t>The Model</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726" y="1540364"/>
            <a:ext cx="4785674" cy="4623264"/>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6396" y="857404"/>
            <a:ext cx="406400" cy="406400"/>
          </a:xfrm>
          <a:prstGeom prst="rect">
            <a:avLst/>
          </a:prstGeom>
        </p:spPr>
      </p:pic>
    </p:spTree>
    <p:extLst>
      <p:ext uri="{BB962C8B-B14F-4D97-AF65-F5344CB8AC3E}">
        <p14:creationId xmlns:p14="http://schemas.microsoft.com/office/powerpoint/2010/main" val="1150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9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Dictionary:</a:t>
            </a:r>
          </a:p>
          <a:p>
            <a:pPr marL="0" indent="0">
              <a:buNone/>
            </a:pPr>
            <a:endParaRPr lang="en-US" dirty="0"/>
          </a:p>
        </p:txBody>
      </p:sp>
      <p:sp>
        <p:nvSpPr>
          <p:cNvPr id="3" name="Title 2"/>
          <p:cNvSpPr>
            <a:spLocks noGrp="1"/>
          </p:cNvSpPr>
          <p:nvPr>
            <p:ph type="title"/>
          </p:nvPr>
        </p:nvSpPr>
        <p:spPr/>
        <p:txBody>
          <a:bodyPr/>
          <a:lstStyle/>
          <a:p>
            <a:r>
              <a:rPr lang="en-US" dirty="0"/>
              <a:t>The Model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675" y="2130086"/>
            <a:ext cx="8928180" cy="4091606"/>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1555" y="1072388"/>
            <a:ext cx="406400" cy="406400"/>
          </a:xfrm>
          <a:prstGeom prst="rect">
            <a:avLst/>
          </a:prstGeom>
        </p:spPr>
      </p:pic>
    </p:spTree>
    <p:extLst>
      <p:ext uri="{BB962C8B-B14F-4D97-AF65-F5344CB8AC3E}">
        <p14:creationId xmlns:p14="http://schemas.microsoft.com/office/powerpoint/2010/main" val="37418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5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Feature extraction:</a:t>
            </a:r>
          </a:p>
          <a:p>
            <a:pPr lvl="1"/>
            <a:r>
              <a:rPr lang="en-US" dirty="0"/>
              <a:t>Tokenization (using </a:t>
            </a:r>
            <a:r>
              <a:rPr lang="en-US" dirty="0" err="1"/>
              <a:t>pTokenizer</a:t>
            </a:r>
            <a:r>
              <a:rPr lang="en-US" dirty="0"/>
              <a:t>)</a:t>
            </a:r>
          </a:p>
          <a:p>
            <a:pPr lvl="1"/>
            <a:r>
              <a:rPr lang="en-US" dirty="0"/>
              <a:t>POS tagging (using </a:t>
            </a:r>
            <a:r>
              <a:rPr lang="en-US" dirty="0" err="1"/>
              <a:t>pTagger</a:t>
            </a:r>
            <a:r>
              <a:rPr lang="en-US" dirty="0"/>
              <a:t>)</a:t>
            </a:r>
          </a:p>
          <a:p>
            <a:pPr lvl="1"/>
            <a:r>
              <a:rPr lang="en-US" dirty="0"/>
              <a:t>Filter words</a:t>
            </a:r>
          </a:p>
          <a:p>
            <a:pPr lvl="1"/>
            <a:r>
              <a:rPr lang="en-US" dirty="0"/>
              <a:t>Add to features</a:t>
            </a:r>
          </a:p>
          <a:p>
            <a:pPr lvl="1"/>
            <a:endParaRPr lang="en-US" dirty="0"/>
          </a:p>
        </p:txBody>
      </p:sp>
      <p:sp>
        <p:nvSpPr>
          <p:cNvPr id="3" name="Title 2"/>
          <p:cNvSpPr>
            <a:spLocks noGrp="1"/>
          </p:cNvSpPr>
          <p:nvPr>
            <p:ph type="title"/>
          </p:nvPr>
        </p:nvSpPr>
        <p:spPr/>
        <p:txBody>
          <a:bodyPr/>
          <a:lstStyle/>
          <a:p>
            <a:r>
              <a:rPr lang="en-US" dirty="0"/>
              <a:t>The Model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204" y="1845937"/>
            <a:ext cx="6421081" cy="3838426"/>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262" y="868613"/>
            <a:ext cx="406400" cy="406400"/>
          </a:xfrm>
          <a:prstGeom prst="rect">
            <a:avLst/>
          </a:prstGeom>
        </p:spPr>
      </p:pic>
    </p:spTree>
    <p:extLst>
      <p:ext uri="{BB962C8B-B14F-4D97-AF65-F5344CB8AC3E}">
        <p14:creationId xmlns:p14="http://schemas.microsoft.com/office/powerpoint/2010/main" val="256303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6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Apply features and build:</a:t>
            </a:r>
          </a:p>
          <a:p>
            <a:endParaRPr lang="en-US" dirty="0"/>
          </a:p>
        </p:txBody>
      </p:sp>
      <p:sp>
        <p:nvSpPr>
          <p:cNvPr id="3" name="Title 2"/>
          <p:cNvSpPr>
            <a:spLocks noGrp="1"/>
          </p:cNvSpPr>
          <p:nvPr>
            <p:ph type="title"/>
          </p:nvPr>
        </p:nvSpPr>
        <p:spPr/>
        <p:txBody>
          <a:bodyPr/>
          <a:lstStyle/>
          <a:p>
            <a:r>
              <a:rPr lang="en-US" dirty="0"/>
              <a:t>The Model</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773" y="3134006"/>
            <a:ext cx="10209674" cy="1579396"/>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9393" y="1275588"/>
            <a:ext cx="406400" cy="406400"/>
          </a:xfrm>
          <a:prstGeom prst="rect">
            <a:avLst/>
          </a:prstGeom>
        </p:spPr>
      </p:pic>
    </p:spTree>
    <p:extLst>
      <p:ext uri="{BB962C8B-B14F-4D97-AF65-F5344CB8AC3E}">
        <p14:creationId xmlns:p14="http://schemas.microsoft.com/office/powerpoint/2010/main" val="251196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9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Two Ratios of Training and Testing data:</a:t>
            </a:r>
          </a:p>
          <a:p>
            <a:pPr lvl="1"/>
            <a:r>
              <a:rPr lang="en-US" dirty="0"/>
              <a:t>75:25</a:t>
            </a:r>
          </a:p>
          <a:p>
            <a:pPr lvl="1"/>
            <a:r>
              <a:rPr lang="en-US" dirty="0"/>
              <a:t>80:20</a:t>
            </a:r>
          </a:p>
          <a:p>
            <a:r>
              <a:rPr lang="en-US" dirty="0"/>
              <a:t>Evaluating considered 10, 100, 1000, 1500, 2000, 2500 and 3000 most important features</a:t>
            </a:r>
          </a:p>
        </p:txBody>
      </p:sp>
      <p:sp>
        <p:nvSpPr>
          <p:cNvPr id="3" name="Title 2"/>
          <p:cNvSpPr>
            <a:spLocks noGrp="1"/>
          </p:cNvSpPr>
          <p:nvPr>
            <p:ph type="title"/>
          </p:nvPr>
        </p:nvSpPr>
        <p:spPr/>
        <p:txBody>
          <a:bodyPr/>
          <a:lstStyle/>
          <a:p>
            <a:r>
              <a:rPr lang="en-US" dirty="0"/>
              <a:t>Evaluation</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26714" y="953940"/>
            <a:ext cx="406400" cy="406400"/>
          </a:xfrm>
          <a:prstGeom prst="rect">
            <a:avLst/>
          </a:prstGeom>
        </p:spPr>
      </p:pic>
    </p:spTree>
    <p:extLst>
      <p:ext uri="{BB962C8B-B14F-4D97-AF65-F5344CB8AC3E}">
        <p14:creationId xmlns:p14="http://schemas.microsoft.com/office/powerpoint/2010/main" val="14194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7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( 75:25 ):</a:t>
            </a:r>
          </a:p>
          <a:p>
            <a:endParaRPr lang="en-US" dirty="0"/>
          </a:p>
        </p:txBody>
      </p:sp>
      <p:sp>
        <p:nvSpPr>
          <p:cNvPr id="3" name="Title 2"/>
          <p:cNvSpPr>
            <a:spLocks noGrp="1"/>
          </p:cNvSpPr>
          <p:nvPr>
            <p:ph type="title"/>
          </p:nvPr>
        </p:nvSpPr>
        <p:spPr/>
        <p:txBody>
          <a:bodyPr/>
          <a:lstStyle/>
          <a:p>
            <a:r>
              <a:rPr lang="en-US" dirty="0"/>
              <a:t>Evaluation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8" y="2320197"/>
            <a:ext cx="4295016" cy="437953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584" y="2320197"/>
            <a:ext cx="4572000" cy="4435642"/>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2128" y="869188"/>
            <a:ext cx="406400" cy="406400"/>
          </a:xfrm>
          <a:prstGeom prst="rect">
            <a:avLst/>
          </a:prstGeom>
        </p:spPr>
      </p:pic>
    </p:spTree>
    <p:extLst>
      <p:ext uri="{BB962C8B-B14F-4D97-AF65-F5344CB8AC3E}">
        <p14:creationId xmlns:p14="http://schemas.microsoft.com/office/powerpoint/2010/main" val="308871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8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( 75:25 ):</a:t>
            </a:r>
          </a:p>
          <a:p>
            <a:endParaRPr lang="en-US" dirty="0"/>
          </a:p>
        </p:txBody>
      </p:sp>
      <p:sp>
        <p:nvSpPr>
          <p:cNvPr id="3" name="Title 2"/>
          <p:cNvSpPr>
            <a:spLocks noGrp="1"/>
          </p:cNvSpPr>
          <p:nvPr>
            <p:ph type="title"/>
          </p:nvPr>
        </p:nvSpPr>
        <p:spPr/>
        <p:txBody>
          <a:bodyPr/>
          <a:lstStyle/>
          <a:p>
            <a:r>
              <a:rPr lang="en-US" dirty="0"/>
              <a:t>Evaluation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616" y="2364649"/>
            <a:ext cx="4408236" cy="43611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851" y="2364649"/>
            <a:ext cx="4619135" cy="2254011"/>
          </a:xfrm>
          <a:prstGeom prst="rect">
            <a:avLst/>
          </a:prstGeom>
        </p:spPr>
      </p:pic>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79579" y="1275588"/>
            <a:ext cx="406400" cy="406400"/>
          </a:xfrm>
          <a:prstGeom prst="rect">
            <a:avLst/>
          </a:prstGeom>
        </p:spPr>
      </p:pic>
    </p:spTree>
    <p:extLst>
      <p:ext uri="{BB962C8B-B14F-4D97-AF65-F5344CB8AC3E}">
        <p14:creationId xmlns:p14="http://schemas.microsoft.com/office/powerpoint/2010/main" val="396631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7"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( 80:20 ):</a:t>
            </a:r>
          </a:p>
          <a:p>
            <a:endParaRPr lang="en-US" dirty="0"/>
          </a:p>
        </p:txBody>
      </p:sp>
      <p:sp>
        <p:nvSpPr>
          <p:cNvPr id="3" name="Title 2"/>
          <p:cNvSpPr>
            <a:spLocks noGrp="1"/>
          </p:cNvSpPr>
          <p:nvPr>
            <p:ph type="title"/>
          </p:nvPr>
        </p:nvSpPr>
        <p:spPr/>
        <p:txBody>
          <a:bodyPr/>
          <a:lstStyle/>
          <a:p>
            <a:r>
              <a:rPr lang="en-US" dirty="0"/>
              <a:t>Evaluation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81" y="2317021"/>
            <a:ext cx="4225754" cy="43475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7035" y="2317021"/>
            <a:ext cx="4355184" cy="4308438"/>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8116" y="1072388"/>
            <a:ext cx="406400" cy="406400"/>
          </a:xfrm>
          <a:prstGeom prst="rect">
            <a:avLst/>
          </a:prstGeom>
        </p:spPr>
      </p:pic>
    </p:spTree>
    <p:extLst>
      <p:ext uri="{BB962C8B-B14F-4D97-AF65-F5344CB8AC3E}">
        <p14:creationId xmlns:p14="http://schemas.microsoft.com/office/powerpoint/2010/main" val="21852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9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( 80:20 ):</a:t>
            </a:r>
          </a:p>
          <a:p>
            <a:endParaRPr lang="en-US" dirty="0"/>
          </a:p>
        </p:txBody>
      </p:sp>
      <p:sp>
        <p:nvSpPr>
          <p:cNvPr id="3" name="Title 2"/>
          <p:cNvSpPr>
            <a:spLocks noGrp="1"/>
          </p:cNvSpPr>
          <p:nvPr>
            <p:ph type="title"/>
          </p:nvPr>
        </p:nvSpPr>
        <p:spPr/>
        <p:txBody>
          <a:bodyPr/>
          <a:lstStyle/>
          <a:p>
            <a:r>
              <a:rPr lang="en-US" dirty="0"/>
              <a:t>Evaluation</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52" y="2367824"/>
            <a:ext cx="4385911" cy="440974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7863" y="2367823"/>
            <a:ext cx="4477733" cy="2214707"/>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20981" y="869188"/>
            <a:ext cx="406400" cy="406400"/>
          </a:xfrm>
          <a:prstGeom prst="rect">
            <a:avLst/>
          </a:prstGeom>
        </p:spPr>
      </p:pic>
      <p:pic>
        <p:nvPicPr>
          <p:cNvPr id="7"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76000" y="6006592"/>
            <a:ext cx="406400" cy="406400"/>
          </a:xfrm>
          <a:prstGeom prst="rect">
            <a:avLst/>
          </a:prstGeom>
        </p:spPr>
      </p:pic>
    </p:spTree>
    <p:extLst>
      <p:ext uri="{BB962C8B-B14F-4D97-AF65-F5344CB8AC3E}">
        <p14:creationId xmlns:p14="http://schemas.microsoft.com/office/powerpoint/2010/main" val="13992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5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917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Project Goal</a:t>
            </a:r>
          </a:p>
          <a:p>
            <a:r>
              <a:rPr lang="en-US" dirty="0"/>
              <a:t>Definitions</a:t>
            </a:r>
          </a:p>
          <a:p>
            <a:r>
              <a:rPr lang="en-US" dirty="0"/>
              <a:t>Data Exploration</a:t>
            </a:r>
          </a:p>
          <a:p>
            <a:r>
              <a:rPr lang="en-US" dirty="0"/>
              <a:t>The Model</a:t>
            </a:r>
          </a:p>
          <a:p>
            <a:r>
              <a:rPr lang="en-US" dirty="0"/>
              <a:t>Evaluation</a:t>
            </a:r>
          </a:p>
          <a:p>
            <a:r>
              <a:rPr lang="en-US" dirty="0"/>
              <a:t>Conclusion</a:t>
            </a:r>
          </a:p>
          <a:p>
            <a:r>
              <a:rPr lang="en-US" dirty="0"/>
              <a:t>Future Work</a:t>
            </a:r>
          </a:p>
          <a:p>
            <a:endParaRPr lang="en-US" dirty="0"/>
          </a:p>
        </p:txBody>
      </p:sp>
      <p:sp>
        <p:nvSpPr>
          <p:cNvPr id="3" name="Title 2"/>
          <p:cNvSpPr>
            <a:spLocks noGrp="1"/>
          </p:cNvSpPr>
          <p:nvPr>
            <p:ph type="title"/>
          </p:nvPr>
        </p:nvSpPr>
        <p:spPr/>
        <p:txBody>
          <a:bodyPr/>
          <a:lstStyle/>
          <a:p>
            <a:r>
              <a:rPr lang="en-US" dirty="0"/>
              <a:t>Agenda</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6474" y="615696"/>
            <a:ext cx="406400" cy="406400"/>
          </a:xfrm>
          <a:prstGeom prst="rect">
            <a:avLst/>
          </a:prstGeom>
        </p:spPr>
      </p:pic>
    </p:spTree>
    <p:extLst>
      <p:ext uri="{BB962C8B-B14F-4D97-AF65-F5344CB8AC3E}">
        <p14:creationId xmlns:p14="http://schemas.microsoft.com/office/powerpoint/2010/main" val="15089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(final) Most important features:</a:t>
            </a:r>
          </a:p>
          <a:p>
            <a:endParaRPr lang="en-US" dirty="0"/>
          </a:p>
        </p:txBody>
      </p:sp>
      <p:sp>
        <p:nvSpPr>
          <p:cNvPr id="3" name="Title 2"/>
          <p:cNvSpPr>
            <a:spLocks noGrp="1"/>
          </p:cNvSpPr>
          <p:nvPr>
            <p:ph type="title"/>
          </p:nvPr>
        </p:nvSpPr>
        <p:spPr/>
        <p:txBody>
          <a:bodyPr/>
          <a:lstStyle/>
          <a:p>
            <a:r>
              <a:rPr lang="en-US" dirty="0"/>
              <a:t>Evaluation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471" y="2431973"/>
            <a:ext cx="4785603" cy="3981019"/>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0408" y="1281684"/>
            <a:ext cx="406400" cy="406400"/>
          </a:xfrm>
          <a:prstGeom prst="rect">
            <a:avLst/>
          </a:prstGeom>
        </p:spPr>
      </p:pic>
    </p:spTree>
    <p:extLst>
      <p:ext uri="{BB962C8B-B14F-4D97-AF65-F5344CB8AC3E}">
        <p14:creationId xmlns:p14="http://schemas.microsoft.com/office/powerpoint/2010/main" val="40622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Decision Tree Classifier</a:t>
            </a:r>
          </a:p>
          <a:p>
            <a:pPr lvl="1"/>
            <a:r>
              <a:rPr lang="en-US" dirty="0"/>
              <a:t>Runtime over 3 </a:t>
            </a:r>
            <a:r>
              <a:rPr lang="en-US" dirty="0" err="1"/>
              <a:t>hrs</a:t>
            </a:r>
            <a:r>
              <a:rPr lang="en-US" dirty="0"/>
              <a:t> (for each value of most important features)</a:t>
            </a:r>
          </a:p>
          <a:p>
            <a:pPr lvl="1"/>
            <a:r>
              <a:rPr lang="en-US" dirty="0"/>
              <a:t>Not Accurate</a:t>
            </a:r>
          </a:p>
          <a:p>
            <a:pPr lvl="1"/>
            <a:r>
              <a:rPr lang="en-US" dirty="0"/>
              <a:t>Number of crashes</a:t>
            </a:r>
          </a:p>
          <a:p>
            <a:endParaRPr lang="en-US" dirty="0"/>
          </a:p>
        </p:txBody>
      </p:sp>
      <p:sp>
        <p:nvSpPr>
          <p:cNvPr id="3" name="Title 2"/>
          <p:cNvSpPr>
            <a:spLocks noGrp="1"/>
          </p:cNvSpPr>
          <p:nvPr>
            <p:ph type="title"/>
          </p:nvPr>
        </p:nvSpPr>
        <p:spPr/>
        <p:txBody>
          <a:bodyPr/>
          <a:lstStyle/>
          <a:p>
            <a:r>
              <a:rPr lang="en-US" dirty="0"/>
              <a:t>Evaluation</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4004" y="1072388"/>
            <a:ext cx="406400" cy="406400"/>
          </a:xfrm>
          <a:prstGeom prst="rect">
            <a:avLst/>
          </a:prstGeom>
        </p:spPr>
      </p:pic>
    </p:spTree>
    <p:extLst>
      <p:ext uri="{BB962C8B-B14F-4D97-AF65-F5344CB8AC3E}">
        <p14:creationId xmlns:p14="http://schemas.microsoft.com/office/powerpoint/2010/main" val="1092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Naïve Bayes Classifier successfully built</a:t>
            </a:r>
          </a:p>
          <a:p>
            <a:pPr lvl="1"/>
            <a:r>
              <a:rPr lang="en-US" dirty="0"/>
              <a:t>Accuracy of roughly 72%</a:t>
            </a:r>
          </a:p>
          <a:p>
            <a:r>
              <a:rPr lang="en-US" dirty="0"/>
              <a:t>Decision Tree Classifier unsuccessful</a:t>
            </a:r>
          </a:p>
          <a:p>
            <a:pPr lvl="1"/>
            <a:r>
              <a:rPr lang="en-US" dirty="0"/>
              <a:t>Comparatively large execution time</a:t>
            </a:r>
          </a:p>
          <a:p>
            <a:pPr lvl="1"/>
            <a:r>
              <a:rPr lang="en-US" dirty="0"/>
              <a:t>No clear advantage</a:t>
            </a:r>
          </a:p>
        </p:txBody>
      </p:sp>
      <p:sp>
        <p:nvSpPr>
          <p:cNvPr id="3" name="Title 2"/>
          <p:cNvSpPr>
            <a:spLocks noGrp="1"/>
          </p:cNvSpPr>
          <p:nvPr>
            <p:ph type="title"/>
          </p:nvPr>
        </p:nvSpPr>
        <p:spPr/>
        <p:txBody>
          <a:bodyPr/>
          <a:lstStyle/>
          <a:p>
            <a:r>
              <a:rPr lang="en-US" dirty="0"/>
              <a:t>Conclusion</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8116" y="869188"/>
            <a:ext cx="406400" cy="406400"/>
          </a:xfrm>
          <a:prstGeom prst="rect">
            <a:avLst/>
          </a:prstGeom>
        </p:spPr>
      </p:pic>
    </p:spTree>
    <p:extLst>
      <p:ext uri="{BB962C8B-B14F-4D97-AF65-F5344CB8AC3E}">
        <p14:creationId xmlns:p14="http://schemas.microsoft.com/office/powerpoint/2010/main" val="205488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Improve Tokenizer (</a:t>
            </a:r>
            <a:r>
              <a:rPr lang="en-US" dirty="0" err="1"/>
              <a:t>eg</a:t>
            </a:r>
            <a:r>
              <a:rPr lang="en-US" dirty="0"/>
              <a:t>. ‘:)…..:/….8)’)</a:t>
            </a:r>
          </a:p>
          <a:p>
            <a:r>
              <a:rPr lang="en-US" dirty="0"/>
              <a:t>Improve POS tagger</a:t>
            </a:r>
          </a:p>
          <a:p>
            <a:r>
              <a:rPr lang="en-US" dirty="0"/>
              <a:t>Use Decision Tree Classifier to build feature set</a:t>
            </a:r>
          </a:p>
          <a:p>
            <a:r>
              <a:rPr lang="en-US" dirty="0"/>
              <a:t>Possible application to Mood Detection or Degrees of Sentiment</a:t>
            </a:r>
          </a:p>
        </p:txBody>
      </p:sp>
      <p:sp>
        <p:nvSpPr>
          <p:cNvPr id="3" name="Title 2"/>
          <p:cNvSpPr>
            <a:spLocks noGrp="1"/>
          </p:cNvSpPr>
          <p:nvPr>
            <p:ph type="title"/>
          </p:nvPr>
        </p:nvSpPr>
        <p:spPr/>
        <p:txBody>
          <a:bodyPr/>
          <a:lstStyle/>
          <a:p>
            <a:r>
              <a:rPr lang="en-US" dirty="0"/>
              <a:t>Future Work</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36140" y="803112"/>
            <a:ext cx="406400" cy="406400"/>
          </a:xfrm>
          <a:prstGeom prst="rect">
            <a:avLst/>
          </a:prstGeom>
        </p:spPr>
      </p:pic>
    </p:spTree>
    <p:extLst>
      <p:ext uri="{BB962C8B-B14F-4D97-AF65-F5344CB8AC3E}">
        <p14:creationId xmlns:p14="http://schemas.microsoft.com/office/powerpoint/2010/main" val="85108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1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015" y="2730850"/>
            <a:ext cx="10972800" cy="1143000"/>
          </a:xfrm>
        </p:spPr>
        <p:txBody>
          <a:bodyPr>
            <a:noAutofit/>
          </a:bodyPr>
          <a:lstStyle/>
          <a:p>
            <a:pPr algn="ctr"/>
            <a:r>
              <a:rPr lang="en-US" sz="8000" dirty="0"/>
              <a:t>Thank You</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58688" y="774831"/>
            <a:ext cx="406400" cy="406400"/>
          </a:xfrm>
          <a:prstGeom prst="rect">
            <a:avLst/>
          </a:prstGeom>
        </p:spPr>
      </p:pic>
    </p:spTree>
    <p:extLst>
      <p:ext uri="{BB962C8B-B14F-4D97-AF65-F5344CB8AC3E}">
        <p14:creationId xmlns:p14="http://schemas.microsoft.com/office/powerpoint/2010/main" val="22090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514350" indent="-514350">
              <a:buFont typeface="+mj-lt"/>
              <a:buAutoNum type="arabicParenR"/>
            </a:pPr>
            <a:r>
              <a:rPr lang="en-US" dirty="0"/>
              <a:t>“Sentiment Analysis”, Wikipedia, (</a:t>
            </a:r>
            <a:r>
              <a:rPr lang="en-US" u="sng" dirty="0">
                <a:hlinkClick r:id="rId2"/>
              </a:rPr>
              <a:t>https://en.wikipedia.org/wiki/Sentiment_analysis</a:t>
            </a:r>
            <a:r>
              <a:rPr lang="en-US" dirty="0"/>
              <a:t>)</a:t>
            </a:r>
          </a:p>
          <a:p>
            <a:pPr marL="514350" indent="-514350">
              <a:buFont typeface="+mj-lt"/>
              <a:buAutoNum type="arabicParenR"/>
            </a:pPr>
            <a:r>
              <a:rPr lang="en-US" dirty="0"/>
              <a:t>“Natural Language Processing”, Wikipedia, (</a:t>
            </a:r>
            <a:r>
              <a:rPr lang="en-US" u="sng" dirty="0">
                <a:hlinkClick r:id="rId3"/>
              </a:rPr>
              <a:t>https://en.wikipedia.org/wiki/Natural_language_processing</a:t>
            </a:r>
            <a:r>
              <a:rPr lang="en-US" dirty="0"/>
              <a:t>)</a:t>
            </a:r>
          </a:p>
          <a:p>
            <a:pPr marL="514350" indent="-514350">
              <a:buFont typeface="+mj-lt"/>
              <a:buAutoNum type="arabicParenR"/>
            </a:pPr>
            <a:r>
              <a:rPr lang="en-US" dirty="0"/>
              <a:t>“Sentiment140 – For Academics”, Sentiment140, (</a:t>
            </a:r>
            <a:r>
              <a:rPr lang="en-US" u="sng" dirty="0">
                <a:hlinkClick r:id="rId4"/>
              </a:rPr>
              <a:t>http://help.sentiment140.com/for-students</a:t>
            </a:r>
            <a:r>
              <a:rPr lang="en-US" dirty="0"/>
              <a:t>)</a:t>
            </a:r>
          </a:p>
          <a:p>
            <a:pPr marL="514350" indent="-514350">
              <a:buFont typeface="+mj-lt"/>
              <a:buAutoNum type="arabicParenR"/>
            </a:pPr>
            <a:r>
              <a:rPr lang="en-US" dirty="0"/>
              <a:t>“Natural Language Processing with Python”, Steven Bird, Ewan Klein, and Edward </a:t>
            </a:r>
            <a:r>
              <a:rPr lang="en-US" dirty="0" err="1"/>
              <a:t>Loper</a:t>
            </a:r>
            <a:r>
              <a:rPr lang="en-US" dirty="0"/>
              <a:t>, O'Reilly Media, 2009, (</a:t>
            </a:r>
            <a:r>
              <a:rPr lang="en-US" u="sng" dirty="0">
                <a:hlinkClick r:id="rId5"/>
              </a:rPr>
              <a:t>http://www.nltk.org/book_1ed/</a:t>
            </a:r>
            <a:r>
              <a:rPr lang="en-US" dirty="0"/>
              <a:t>)</a:t>
            </a:r>
          </a:p>
          <a:p>
            <a:pPr marL="514350" indent="-514350">
              <a:buFont typeface="+mj-lt"/>
              <a:buAutoNum type="arabicParenR"/>
            </a:pPr>
            <a:r>
              <a:rPr lang="en-US" dirty="0"/>
              <a:t>“Twitter Sentiment Analysis using Python and NLTK”, Laurent </a:t>
            </a:r>
            <a:r>
              <a:rPr lang="en-US" dirty="0" err="1"/>
              <a:t>Luce</a:t>
            </a:r>
            <a:r>
              <a:rPr lang="en-US" dirty="0"/>
              <a:t>, January 2</a:t>
            </a:r>
            <a:r>
              <a:rPr lang="en-US" baseline="30000" dirty="0"/>
              <a:t>nd</a:t>
            </a:r>
            <a:r>
              <a:rPr lang="en-US" dirty="0"/>
              <a:t> 2012, (</a:t>
            </a:r>
            <a:r>
              <a:rPr lang="en-US" u="sng" dirty="0">
                <a:hlinkClick r:id="rId6"/>
              </a:rPr>
              <a:t>http://www.laurentluce.com/posts/twitter-sentiment-analysis-using-python-and-nltk/</a:t>
            </a:r>
            <a:r>
              <a:rPr lang="en-US" dirty="0"/>
              <a:t>)</a:t>
            </a:r>
          </a:p>
          <a:p>
            <a:pPr marL="514350" indent="-514350">
              <a:buFont typeface="+mj-lt"/>
              <a:buAutoNum type="arabicParenR"/>
            </a:pPr>
            <a:r>
              <a:rPr lang="en-US" dirty="0"/>
              <a:t>“Second Try: Sentiment Analysis in Python”, Andy Bromberg, February 14,2013, (</a:t>
            </a:r>
            <a:r>
              <a:rPr lang="en-US" u="sng" dirty="0">
                <a:hlinkClick r:id="rId7"/>
              </a:rPr>
              <a:t>http://andybromberg.com/sentiment-analysis-python/</a:t>
            </a:r>
            <a:r>
              <a:rPr lang="en-US" dirty="0"/>
              <a:t>)</a:t>
            </a:r>
          </a:p>
          <a:p>
            <a:pPr marL="514350" indent="-514350">
              <a:buFont typeface="+mj-lt"/>
              <a:buAutoNum type="arabicParenR"/>
            </a:pPr>
            <a:r>
              <a:rPr lang="en-US" dirty="0"/>
              <a:t>“Text Classification for Sentiment Analysis – Precision and Recall”, Jacob(streamhacker.com </a:t>
            </a:r>
            <a:r>
              <a:rPr lang="en-US" dirty="0" err="1"/>
              <a:t>UserID</a:t>
            </a:r>
            <a:r>
              <a:rPr lang="en-US" dirty="0"/>
              <a:t>), May 17,2010, (</a:t>
            </a:r>
            <a:r>
              <a:rPr lang="en-US" u="sng" dirty="0">
                <a:hlinkClick r:id="rId8"/>
              </a:rPr>
              <a:t>http://streamhacker.com/2010/05/17/text-classification-sentiment-analysis-precision-recall/</a:t>
            </a:r>
            <a:r>
              <a:rPr lang="en-US" dirty="0"/>
              <a:t>)</a:t>
            </a:r>
          </a:p>
          <a:p>
            <a:pPr marL="514350" indent="-514350">
              <a:buFont typeface="+mj-lt"/>
              <a:buAutoNum type="arabicParenR"/>
            </a:pPr>
            <a:r>
              <a:rPr lang="en-US" dirty="0"/>
              <a:t>“OPINION MINING USING DECISION TREE BASED FEATURE SELECTION THROUGH MANHATTAN HIERARCHICAL CLUSTER MEASURE”, JEEVANANDAM JOTHEESWARAN, DR. Y. S. KUMARASWAMY, Journal of Theoretical and Applied Information Technology, December 10,2013, (</a:t>
            </a:r>
            <a:r>
              <a:rPr lang="en-US" u="sng" dirty="0">
                <a:hlinkClick r:id="rId9"/>
              </a:rPr>
              <a:t>http://www.jatit.org/volumes/Vol58No1/8Vol58No1.pdf</a:t>
            </a:r>
            <a:r>
              <a:rPr lang="en-US" dirty="0"/>
              <a:t>)</a:t>
            </a:r>
          </a:p>
          <a:p>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126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primary goal of the project is to create a Classifier which can accurately classify Twitter posts (or Tweets)</a:t>
            </a:r>
          </a:p>
          <a:p>
            <a:r>
              <a:rPr lang="en-US" dirty="0"/>
              <a:t>Sub-goals include:</a:t>
            </a:r>
          </a:p>
          <a:p>
            <a:pPr lvl="1"/>
            <a:r>
              <a:rPr lang="en-US" dirty="0"/>
              <a:t>Build a Naïve Bayes Classifier</a:t>
            </a:r>
          </a:p>
          <a:p>
            <a:pPr lvl="1"/>
            <a:r>
              <a:rPr lang="en-US" dirty="0"/>
              <a:t>Build a Decision Tree Classifier</a:t>
            </a:r>
          </a:p>
          <a:p>
            <a:pPr lvl="1"/>
            <a:r>
              <a:rPr lang="en-US" dirty="0"/>
              <a:t>Compare results</a:t>
            </a:r>
          </a:p>
        </p:txBody>
      </p:sp>
      <p:sp>
        <p:nvSpPr>
          <p:cNvPr id="3" name="Title 2"/>
          <p:cNvSpPr>
            <a:spLocks noGrp="1"/>
          </p:cNvSpPr>
          <p:nvPr>
            <p:ph type="title"/>
          </p:nvPr>
        </p:nvSpPr>
        <p:spPr/>
        <p:txBody>
          <a:bodyPr/>
          <a:lstStyle/>
          <a:p>
            <a:r>
              <a:rPr lang="en-US" dirty="0"/>
              <a:t>Project Goal</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5505" y="869188"/>
            <a:ext cx="406400" cy="406400"/>
          </a:xfrm>
          <a:prstGeom prst="rect">
            <a:avLst/>
          </a:prstGeom>
        </p:spPr>
      </p:pic>
    </p:spTree>
    <p:extLst>
      <p:ext uri="{BB962C8B-B14F-4D97-AF65-F5344CB8AC3E}">
        <p14:creationId xmlns:p14="http://schemas.microsoft.com/office/powerpoint/2010/main" val="333955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Sentiment Analysis</a:t>
            </a:r>
            <a:r>
              <a:rPr lang="en-US" dirty="0"/>
              <a:t>: </a:t>
            </a:r>
            <a:r>
              <a:rPr lang="en-US" dirty="0"/>
              <a:t>also known as opinion mining is an important field in Computer Science which focuses on obtaining information from text data, usually in the form of attitude of the author with regards to a topic or the overall polarity of the document. </a:t>
            </a:r>
            <a:r>
              <a:rPr lang="en-US" sz="1000" dirty="0"/>
              <a:t>[1]</a:t>
            </a:r>
            <a:endParaRPr lang="en-US" dirty="0"/>
          </a:p>
          <a:p>
            <a:r>
              <a:rPr lang="en-US" b="1" dirty="0"/>
              <a:t>Tokenization</a:t>
            </a:r>
            <a:r>
              <a:rPr lang="en-US" dirty="0"/>
              <a:t>: </a:t>
            </a:r>
            <a:r>
              <a:rPr lang="en-US" dirty="0"/>
              <a:t>the process of breaking down a collection of characters or a string into smaller parts known as tokens.</a:t>
            </a:r>
            <a:r>
              <a:rPr lang="en-US" sz="1000" dirty="0"/>
              <a:t> </a:t>
            </a:r>
            <a:endParaRPr lang="en-US" dirty="0"/>
          </a:p>
          <a:p>
            <a:r>
              <a:rPr lang="en-US" b="1" dirty="0"/>
              <a:t>Part-of-Speech (POS) tagging</a:t>
            </a:r>
            <a:r>
              <a:rPr lang="en-US" dirty="0"/>
              <a:t>: </a:t>
            </a:r>
            <a:r>
              <a:rPr lang="en-US" dirty="0"/>
              <a:t>involves correctly identifying what part of speech each word token belongs to.</a:t>
            </a:r>
          </a:p>
          <a:p>
            <a:r>
              <a:rPr lang="en-US" b="1" dirty="0"/>
              <a:t>Lexical Diversity</a:t>
            </a:r>
            <a:r>
              <a:rPr lang="en-US" dirty="0"/>
              <a:t>: measures how many different words are in a text.</a:t>
            </a:r>
          </a:p>
        </p:txBody>
      </p:sp>
      <p:sp>
        <p:nvSpPr>
          <p:cNvPr id="3" name="Title 2"/>
          <p:cNvSpPr>
            <a:spLocks noGrp="1"/>
          </p:cNvSpPr>
          <p:nvPr>
            <p:ph type="title"/>
          </p:nvPr>
        </p:nvSpPr>
        <p:spPr/>
        <p:txBody>
          <a:bodyPr/>
          <a:lstStyle/>
          <a:p>
            <a:r>
              <a:rPr lang="en-US" dirty="0"/>
              <a:t>Definitions: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96793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0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Collocations</a:t>
            </a:r>
            <a:r>
              <a:rPr lang="en-US" dirty="0"/>
              <a:t>: frequently occurring pairs of words too frequent to be due to chance. </a:t>
            </a:r>
            <a:r>
              <a:rPr lang="en-US" sz="1000" dirty="0"/>
              <a:t>[4]</a:t>
            </a:r>
            <a:r>
              <a:rPr lang="en-US" b="1" dirty="0"/>
              <a:t> </a:t>
            </a:r>
          </a:p>
          <a:p>
            <a:r>
              <a:rPr lang="en-US" b="1" dirty="0"/>
              <a:t>Accuracy</a:t>
            </a:r>
            <a:r>
              <a:rPr lang="en-US" dirty="0"/>
              <a:t>: </a:t>
            </a:r>
            <a:r>
              <a:rPr lang="en-US" dirty="0"/>
              <a:t>a less-specific measure which indicates the proportion of the testing set which was correctly tagged. </a:t>
            </a:r>
            <a:r>
              <a:rPr lang="en-US" sz="1000" dirty="0"/>
              <a:t>[6]</a:t>
            </a:r>
            <a:endParaRPr lang="en-US" dirty="0"/>
          </a:p>
          <a:p>
            <a:r>
              <a:rPr lang="en-US" b="1" dirty="0"/>
              <a:t>Precision</a:t>
            </a:r>
            <a:r>
              <a:rPr lang="en-US" dirty="0"/>
              <a:t>:</a:t>
            </a:r>
            <a:r>
              <a:rPr lang="en-US" dirty="0"/>
              <a:t> measures the exactness of the classifier. </a:t>
            </a:r>
            <a:r>
              <a:rPr lang="en-US" sz="1000" dirty="0"/>
              <a:t>[7]</a:t>
            </a:r>
            <a:endParaRPr lang="en-US" dirty="0"/>
          </a:p>
          <a:p>
            <a:r>
              <a:rPr lang="en-US" b="1" dirty="0"/>
              <a:t>Recall</a:t>
            </a:r>
            <a:r>
              <a:rPr lang="en-US" dirty="0"/>
              <a:t>: </a:t>
            </a:r>
            <a:r>
              <a:rPr lang="en-US" dirty="0"/>
              <a:t>measures the completeness or sensitivity of the classifier.</a:t>
            </a:r>
            <a:r>
              <a:rPr lang="en-US" sz="1000" dirty="0"/>
              <a:t> [7]</a:t>
            </a:r>
            <a:endParaRPr lang="en-US" dirty="0"/>
          </a:p>
        </p:txBody>
      </p:sp>
      <p:sp>
        <p:nvSpPr>
          <p:cNvPr id="3" name="Title 2"/>
          <p:cNvSpPr>
            <a:spLocks noGrp="1"/>
          </p:cNvSpPr>
          <p:nvPr>
            <p:ph type="title"/>
          </p:nvPr>
        </p:nvSpPr>
        <p:spPr/>
        <p:txBody>
          <a:bodyPr/>
          <a:lstStyle/>
          <a:p>
            <a:r>
              <a:rPr lang="en-US" dirty="0"/>
              <a:t>Definitions: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76000" y="869188"/>
            <a:ext cx="406400" cy="406400"/>
          </a:xfrm>
          <a:prstGeom prst="rect">
            <a:avLst/>
          </a:prstGeom>
        </p:spPr>
      </p:pic>
    </p:spTree>
    <p:extLst>
      <p:ext uri="{BB962C8B-B14F-4D97-AF65-F5344CB8AC3E}">
        <p14:creationId xmlns:p14="http://schemas.microsoft.com/office/powerpoint/2010/main" val="78370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Data obtained from Sentiment140</a:t>
            </a:r>
            <a:r>
              <a:rPr lang="en-US" sz="1000" dirty="0"/>
              <a:t> [3]</a:t>
            </a:r>
          </a:p>
          <a:p>
            <a:r>
              <a:rPr lang="en-US" dirty="0"/>
              <a:t>Original dataset - 1,600,000 records</a:t>
            </a:r>
          </a:p>
          <a:p>
            <a:r>
              <a:rPr lang="en-US" dirty="0"/>
              <a:t>Sample – 7200 records (3600 positive &amp; 3600 negative)</a:t>
            </a:r>
          </a:p>
          <a:p>
            <a:r>
              <a:rPr lang="en-US" dirty="0"/>
              <a:t>Fields (or attributes):</a:t>
            </a:r>
          </a:p>
          <a:p>
            <a:pPr lvl="1"/>
            <a:r>
              <a:rPr lang="en-US" dirty="0"/>
              <a:t>Tweet polarity</a:t>
            </a:r>
          </a:p>
          <a:p>
            <a:pPr lvl="1"/>
            <a:r>
              <a:rPr lang="en-US" dirty="0"/>
              <a:t>Tweet ID</a:t>
            </a:r>
          </a:p>
          <a:p>
            <a:pPr lvl="1"/>
            <a:r>
              <a:rPr lang="en-US" dirty="0"/>
              <a:t>Tweet Date</a:t>
            </a:r>
          </a:p>
          <a:p>
            <a:pPr lvl="1"/>
            <a:r>
              <a:rPr lang="en-US" dirty="0"/>
              <a:t>Tweet Query</a:t>
            </a:r>
          </a:p>
          <a:p>
            <a:pPr lvl="1"/>
            <a:r>
              <a:rPr lang="en-US" dirty="0"/>
              <a:t>Author</a:t>
            </a:r>
          </a:p>
          <a:p>
            <a:pPr lvl="1"/>
            <a:r>
              <a:rPr lang="en-US" dirty="0"/>
              <a:t>Contents</a:t>
            </a:r>
          </a:p>
        </p:txBody>
      </p:sp>
      <p:sp>
        <p:nvSpPr>
          <p:cNvPr id="3" name="Title 2"/>
          <p:cNvSpPr>
            <a:spLocks noGrp="1"/>
          </p:cNvSpPr>
          <p:nvPr>
            <p:ph type="title"/>
          </p:nvPr>
        </p:nvSpPr>
        <p:spPr/>
        <p:txBody>
          <a:bodyPr/>
          <a:lstStyle/>
          <a:p>
            <a:r>
              <a:rPr lang="en-US" dirty="0"/>
              <a:t>Data Exploration</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89006" y="1072388"/>
            <a:ext cx="406400" cy="406400"/>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954994" y="5629635"/>
            <a:ext cx="406400" cy="406400"/>
          </a:xfrm>
          <a:prstGeom prst="rect">
            <a:avLst/>
          </a:prstGeom>
        </p:spPr>
      </p:pic>
    </p:spTree>
    <p:extLst>
      <p:ext uri="{BB962C8B-B14F-4D97-AF65-F5344CB8AC3E}">
        <p14:creationId xmlns:p14="http://schemas.microsoft.com/office/powerpoint/2010/main" val="325200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9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71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Exploration</a:t>
            </a:r>
          </a:p>
        </p:txBody>
      </p:sp>
      <p:sp>
        <p:nvSpPr>
          <p:cNvPr id="4" name="Content Placeholder 3"/>
          <p:cNvSpPr>
            <a:spLocks noGrp="1"/>
          </p:cNvSpPr>
          <p:nvPr>
            <p:ph idx="1"/>
          </p:nvPr>
        </p:nvSpPr>
        <p:spPr/>
        <p:txBody>
          <a:bodyPr/>
          <a:lstStyle/>
          <a:p>
            <a:r>
              <a:rPr lang="en-US" dirty="0"/>
              <a:t>Lexical Diversity (with stopwords):</a:t>
            </a:r>
          </a:p>
          <a:p>
            <a:endParaRPr lang="en-US" dirty="0"/>
          </a:p>
          <a:p>
            <a:endParaRPr lang="en-US" dirty="0"/>
          </a:p>
          <a:p>
            <a:r>
              <a:rPr lang="en-US" dirty="0"/>
              <a:t>Lexical Diversity (without stopwords):</a:t>
            </a:r>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93" y="2412305"/>
            <a:ext cx="5017362" cy="10188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793" y="4015058"/>
            <a:ext cx="5369311" cy="1009429"/>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7225" y="869188"/>
            <a:ext cx="406400" cy="406400"/>
          </a:xfrm>
          <a:prstGeom prst="rect">
            <a:avLst/>
          </a:prstGeom>
        </p:spPr>
      </p:pic>
    </p:spTree>
    <p:extLst>
      <p:ext uri="{BB962C8B-B14F-4D97-AF65-F5344CB8AC3E}">
        <p14:creationId xmlns:p14="http://schemas.microsoft.com/office/powerpoint/2010/main" val="42639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0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Exploration</a:t>
            </a:r>
          </a:p>
        </p:txBody>
      </p:sp>
      <p:sp>
        <p:nvSpPr>
          <p:cNvPr id="4" name="Content Placeholder 3"/>
          <p:cNvSpPr>
            <a:spLocks noGrp="1"/>
          </p:cNvSpPr>
          <p:nvPr>
            <p:ph idx="1"/>
          </p:nvPr>
        </p:nvSpPr>
        <p:spPr/>
        <p:txBody>
          <a:bodyPr/>
          <a:lstStyle/>
          <a:p>
            <a:r>
              <a:rPr lang="en-US" dirty="0"/>
              <a:t>Frequency Distribution of words:</a:t>
            </a:r>
          </a:p>
          <a:p>
            <a:pPr lvl="1"/>
            <a:r>
              <a:rPr lang="en-US" dirty="0"/>
              <a:t>‘,’ - 2450</a:t>
            </a:r>
          </a:p>
          <a:p>
            <a:pPr lvl="1"/>
            <a:r>
              <a:rPr lang="en-US" dirty="0"/>
              <a:t>‘l’ – 2400</a:t>
            </a:r>
          </a:p>
          <a:p>
            <a:pPr lvl="1"/>
            <a:r>
              <a:rPr lang="en-US" dirty="0"/>
              <a:t>‘…’ – 1300 </a:t>
            </a:r>
          </a:p>
          <a:p>
            <a:pPr marL="0" indent="0">
              <a:buNone/>
            </a:pPr>
            <a:endParaRPr lang="en-US" dirty="0"/>
          </a:p>
          <a:p>
            <a:pPr marL="0" indent="0">
              <a:buNone/>
            </a:pPr>
            <a:endParaRPr lang="en-US" dirty="0"/>
          </a:p>
          <a:p>
            <a:pPr marL="0" indent="0">
              <a:buNone/>
            </a:pP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65622"/>
            <a:ext cx="6096000" cy="4572000"/>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00" y="615696"/>
            <a:ext cx="406400" cy="406400"/>
          </a:xfrm>
          <a:prstGeom prst="rect">
            <a:avLst/>
          </a:prstGeom>
        </p:spPr>
      </p:pic>
    </p:spTree>
    <p:extLst>
      <p:ext uri="{BB962C8B-B14F-4D97-AF65-F5344CB8AC3E}">
        <p14:creationId xmlns:p14="http://schemas.microsoft.com/office/powerpoint/2010/main" val="64845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7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Exploration</a:t>
            </a:r>
          </a:p>
        </p:txBody>
      </p:sp>
      <p:sp>
        <p:nvSpPr>
          <p:cNvPr id="4" name="Content Placeholder 3"/>
          <p:cNvSpPr>
            <a:spLocks noGrp="1"/>
          </p:cNvSpPr>
          <p:nvPr>
            <p:ph idx="1"/>
          </p:nvPr>
        </p:nvSpPr>
        <p:spPr/>
        <p:txBody>
          <a:bodyPr/>
          <a:lstStyle/>
          <a:p>
            <a:r>
              <a:rPr lang="en-US" dirty="0"/>
              <a:t>Collocations:</a:t>
            </a:r>
          </a:p>
          <a:p>
            <a:pPr marL="0" indent="0">
              <a:buNone/>
            </a:pPr>
            <a:endParaRPr lang="en-US" dirty="0"/>
          </a:p>
          <a:p>
            <a:pPr marL="0" indent="0">
              <a:buNone/>
            </a:pP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536" y="2826195"/>
            <a:ext cx="8069600" cy="1180197"/>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7604" y="1170756"/>
            <a:ext cx="406400" cy="406400"/>
          </a:xfrm>
          <a:prstGeom prst="rect">
            <a:avLst/>
          </a:prstGeom>
        </p:spPr>
      </p:pic>
    </p:spTree>
    <p:extLst>
      <p:ext uri="{BB962C8B-B14F-4D97-AF65-F5344CB8AC3E}">
        <p14:creationId xmlns:p14="http://schemas.microsoft.com/office/powerpoint/2010/main" val="40471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7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BE57A2-D666-4652-B423-3EEF5C79D9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brainstorming presentation</Template>
  <TotalTime>0</TotalTime>
  <Words>782</Words>
  <Application>Microsoft Office PowerPoint</Application>
  <PresentationFormat>Widescreen</PresentationFormat>
  <Paragraphs>117</Paragraphs>
  <Slides>25</Slides>
  <Notes>1</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Century Gothic</vt:lpstr>
      <vt:lpstr>Palatino Linotype</vt:lpstr>
      <vt:lpstr>Wingdings 2</vt:lpstr>
      <vt:lpstr>Presentation on brainstorming</vt:lpstr>
      <vt:lpstr>Sentiment Analysis of Twitter Data CISC520-50 (FALL 2016):Data Engineering and Mining</vt:lpstr>
      <vt:lpstr>Agenda</vt:lpstr>
      <vt:lpstr>Project Goal</vt:lpstr>
      <vt:lpstr>Definitions:</vt:lpstr>
      <vt:lpstr>Definitions:</vt:lpstr>
      <vt:lpstr>Data Exploration</vt:lpstr>
      <vt:lpstr>Data Exploration</vt:lpstr>
      <vt:lpstr>Data Exploration</vt:lpstr>
      <vt:lpstr>Data Exploration</vt:lpstr>
      <vt:lpstr>Data Exploration</vt:lpstr>
      <vt:lpstr>The Model</vt:lpstr>
      <vt:lpstr>The Model</vt:lpstr>
      <vt:lpstr>The Model</vt:lpstr>
      <vt:lpstr>The Model</vt:lpstr>
      <vt:lpstr>Evaluation</vt:lpstr>
      <vt:lpstr>Evaluation</vt:lpstr>
      <vt:lpstr>Evaluation</vt:lpstr>
      <vt:lpstr>Evaluation</vt:lpstr>
      <vt:lpstr>Evaluation</vt:lpstr>
      <vt:lpstr>Evaluation</vt:lpstr>
      <vt:lpstr>Evaluation</vt:lpstr>
      <vt:lpstr>Conclusion</vt:lpstr>
      <vt:lpstr>Future Work</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2016-12-14T17:09:29Z</dcterms:created>
  <dcterms:modified xsi:type="dcterms:W3CDTF">2016-12-15T00:03:05Z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ies>
</file>